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58" r:id="rId4"/>
    <p:sldId id="259" r:id="rId5"/>
    <p:sldId id="260" r:id="rId6"/>
    <p:sldId id="261" r:id="rId7"/>
    <p:sldId id="262" r:id="rId8"/>
    <p:sldId id="263" r:id="rId9"/>
    <p:sldId id="264" r:id="rId10"/>
    <p:sldId id="265" r:id="rId11"/>
    <p:sldId id="266"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85693A-156E-4314-A7AB-27363A3A0E5A}"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2661897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5693A-156E-4314-A7AB-27363A3A0E5A}"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283588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85693A-156E-4314-A7AB-27363A3A0E5A}"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4249581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585693A-156E-4314-A7AB-27363A3A0E5A}"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4160189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85693A-156E-4314-A7AB-27363A3A0E5A}" type="datetimeFigureOut">
              <a:rPr lang="en-US" smtClean="0"/>
              <a:t>4/25/2020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420135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85693A-156E-4314-A7AB-27363A3A0E5A}" type="datetimeFigureOut">
              <a:rPr lang="en-US" smtClean="0"/>
              <a:t>4/25/2020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128495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5693A-156E-4314-A7AB-27363A3A0E5A}" type="datetimeFigureOut">
              <a:rPr lang="en-US" smtClean="0"/>
              <a:t>4/25/2020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1653206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5693A-156E-4314-A7AB-27363A3A0E5A}"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3717427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85693A-156E-4314-A7AB-27363A3A0E5A}"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231388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5693A-156E-4314-A7AB-27363A3A0E5A}"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1677521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85693A-156E-4314-A7AB-27363A3A0E5A}"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5DF988-A083-4BAB-9F74-1B7B69C4F860}" type="slidenum">
              <a:rPr lang="en-US" smtClean="0"/>
              <a:t>‹#›</a:t>
            </a:fld>
            <a:endParaRPr lang="en-US"/>
          </a:p>
        </p:txBody>
      </p:sp>
    </p:spTree>
    <p:extLst>
      <p:ext uri="{BB962C8B-B14F-4D97-AF65-F5344CB8AC3E}">
        <p14:creationId xmlns:p14="http://schemas.microsoft.com/office/powerpoint/2010/main" val="358154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85693A-156E-4314-A7AB-27363A3A0E5A}" type="datetimeFigureOut">
              <a:rPr lang="en-US" smtClean="0"/>
              <a:t>4/25/2020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5DF988-A083-4BAB-9F74-1B7B69C4F860}" type="slidenum">
              <a:rPr lang="en-US" smtClean="0"/>
              <a:t>‹#›</a:t>
            </a:fld>
            <a:endParaRPr lang="en-US"/>
          </a:p>
        </p:txBody>
      </p:sp>
    </p:spTree>
    <p:extLst>
      <p:ext uri="{BB962C8B-B14F-4D97-AF65-F5344CB8AC3E}">
        <p14:creationId xmlns:p14="http://schemas.microsoft.com/office/powerpoint/2010/main" val="3477920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
            <a:ext cx="83820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631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prstClr val="black"/>
                </a:solidFill>
                <a:latin typeface="Times New Roman"/>
                <a:ea typeface="Calibri"/>
                <a:cs typeface="Times New Roman"/>
              </a:rPr>
              <a:t>Research Proposal Presentation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lvl="0" indent="0" algn="ctr">
              <a:lnSpc>
                <a:spcPct val="110000"/>
              </a:lnSpc>
              <a:spcBef>
                <a:spcPts val="0"/>
              </a:spcBef>
              <a:spcAft>
                <a:spcPts val="800"/>
              </a:spcAft>
              <a:buNone/>
            </a:pPr>
            <a:r>
              <a:rPr lang="en-US" b="1" dirty="0">
                <a:solidFill>
                  <a:prstClr val="black"/>
                </a:solidFill>
                <a:latin typeface="Times New Roman" pitchFamily="18" charset="0"/>
                <a:ea typeface="Calibri"/>
                <a:cs typeface="Times New Roman" pitchFamily="18" charset="0"/>
              </a:rPr>
              <a:t>Research Question</a:t>
            </a:r>
          </a:p>
          <a:p>
            <a:pPr marL="0" lvl="0">
              <a:lnSpc>
                <a:spcPct val="110000"/>
              </a:lnSpc>
              <a:spcBef>
                <a:spcPts val="0"/>
              </a:spcBef>
              <a:spcAft>
                <a:spcPts val="800"/>
              </a:spcAft>
            </a:pPr>
            <a:r>
              <a:rPr lang="en-US" dirty="0">
                <a:solidFill>
                  <a:prstClr val="black"/>
                </a:solidFill>
                <a:latin typeface="Times New Roman" pitchFamily="18" charset="0"/>
                <a:ea typeface="Calibri"/>
                <a:cs typeface="Times New Roman" pitchFamily="18" charset="0"/>
              </a:rPr>
              <a:t>To what extent does social media affect people's common mental disorders?</a:t>
            </a:r>
          </a:p>
          <a:p>
            <a:pPr marL="0" lvl="0" indent="0" algn="ctr">
              <a:lnSpc>
                <a:spcPct val="110000"/>
              </a:lnSpc>
              <a:spcBef>
                <a:spcPts val="0"/>
              </a:spcBef>
              <a:spcAft>
                <a:spcPts val="800"/>
              </a:spcAft>
              <a:buNone/>
            </a:pPr>
            <a:r>
              <a:rPr lang="en-US" b="1" dirty="0">
                <a:solidFill>
                  <a:prstClr val="black"/>
                </a:solidFill>
                <a:latin typeface="Times New Roman" pitchFamily="18" charset="0"/>
                <a:ea typeface="Calibri"/>
                <a:cs typeface="Times New Roman" pitchFamily="18" charset="0"/>
              </a:rPr>
              <a:t>Independent variable</a:t>
            </a:r>
          </a:p>
          <a:p>
            <a:pPr marL="0" lvl="0" indent="457200">
              <a:lnSpc>
                <a:spcPct val="110000"/>
              </a:lnSpc>
              <a:spcBef>
                <a:spcPts val="0"/>
              </a:spcBef>
              <a:spcAft>
                <a:spcPts val="800"/>
              </a:spcAft>
            </a:pPr>
            <a:r>
              <a:rPr lang="en-US" dirty="0">
                <a:solidFill>
                  <a:prstClr val="black"/>
                </a:solidFill>
                <a:latin typeface="Times New Roman" pitchFamily="18" charset="0"/>
                <a:ea typeface="Calibri"/>
                <a:cs typeface="Times New Roman" pitchFamily="18" charset="0"/>
              </a:rPr>
              <a:t>In this study, independent variables will include social media operations and policies. It is common during usage and does not depend on time spend on media or people's comments.</a:t>
            </a:r>
          </a:p>
        </p:txBody>
      </p:sp>
    </p:spTree>
    <p:extLst>
      <p:ext uri="{BB962C8B-B14F-4D97-AF65-F5344CB8AC3E}">
        <p14:creationId xmlns:p14="http://schemas.microsoft.com/office/powerpoint/2010/main" val="2819465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Dependent variable</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0" marR="0" indent="457200">
              <a:lnSpc>
                <a:spcPct val="120000"/>
              </a:lnSpc>
              <a:spcBef>
                <a:spcPts val="0"/>
              </a:spcBef>
              <a:spcAft>
                <a:spcPts val="800"/>
              </a:spcAft>
            </a:pPr>
            <a:r>
              <a:rPr lang="en-US" dirty="0" smtClean="0">
                <a:effectLst/>
                <a:latin typeface="Times New Roman"/>
                <a:ea typeface="Calibri"/>
                <a:cs typeface="Times New Roman"/>
              </a:rPr>
              <a:t>Dependent variables in this study will be time used in browsing and emotions due to reactions from social media. It can be positive or negative feedback that results in emotional variations. It varies depending on the comments that an individual receives after posting a photo or the ability of an individual to get money for the internet. For example, a lack of funds can result in an individual facing depression. </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6170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Constant variable</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32500" lnSpcReduction="20000"/>
          </a:bodyPr>
          <a:lstStyle/>
          <a:p>
            <a:pPr marL="0" marR="0">
              <a:lnSpc>
                <a:spcPct val="120000"/>
              </a:lnSpc>
              <a:spcBef>
                <a:spcPts val="0"/>
              </a:spcBef>
              <a:spcAft>
                <a:spcPts val="800"/>
              </a:spcAft>
            </a:pPr>
            <a:r>
              <a:rPr lang="en-US" sz="8000" dirty="0" smtClean="0">
                <a:effectLst/>
                <a:latin typeface="Times New Roman" pitchFamily="18" charset="0"/>
                <a:ea typeface="Calibri"/>
                <a:cs typeface="Times New Roman" pitchFamily="18" charset="0"/>
              </a:rPr>
              <a:t>The constant variable in this study will be social networking. It is equal to all social media platforms.</a:t>
            </a:r>
          </a:p>
          <a:p>
            <a:pPr marL="0" marR="0" indent="0" algn="ctr">
              <a:lnSpc>
                <a:spcPct val="120000"/>
              </a:lnSpc>
              <a:spcBef>
                <a:spcPts val="0"/>
              </a:spcBef>
              <a:spcAft>
                <a:spcPts val="800"/>
              </a:spcAft>
              <a:buNone/>
            </a:pPr>
            <a:r>
              <a:rPr lang="en-US" sz="8000" b="1" dirty="0" smtClean="0">
                <a:effectLst/>
                <a:latin typeface="Times New Roman" pitchFamily="18" charset="0"/>
                <a:ea typeface="Calibri"/>
                <a:cs typeface="Times New Roman" pitchFamily="18" charset="0"/>
              </a:rPr>
              <a:t>How the variables are operationally defined</a:t>
            </a:r>
          </a:p>
          <a:p>
            <a:pPr marL="0" marR="0" indent="457200">
              <a:lnSpc>
                <a:spcPct val="120000"/>
              </a:lnSpc>
              <a:spcBef>
                <a:spcPts val="0"/>
              </a:spcBef>
              <a:spcAft>
                <a:spcPts val="800"/>
              </a:spcAft>
            </a:pPr>
            <a:r>
              <a:rPr lang="en-US" sz="8000" dirty="0" smtClean="0">
                <a:effectLst/>
                <a:latin typeface="Times New Roman" pitchFamily="18" charset="0"/>
                <a:ea typeface="Calibri"/>
                <a:cs typeface="Times New Roman" pitchFamily="18" charset="0"/>
              </a:rPr>
              <a:t>These variables determined by studying the amount of time spent on social media concerning people's health. People with different common mental disorders examined to determine their source of disease and establishing their relationship with the use of media.</a:t>
            </a:r>
            <a:endParaRPr lang="en-US" sz="8000" dirty="0">
              <a:latin typeface="Times New Roman" pitchFamily="18" charset="0"/>
              <a:ea typeface="Calibri"/>
              <a:cs typeface="Times New Roman" pitchFamily="18" charset="0"/>
            </a:endParaRPr>
          </a:p>
          <a:p>
            <a:pPr marL="0" marR="0" indent="0">
              <a:lnSpc>
                <a:spcPct val="200000"/>
              </a:lnSpc>
              <a:spcBef>
                <a:spcPts val="0"/>
              </a:spcBef>
              <a:spcAft>
                <a:spcPts val="800"/>
              </a:spcAft>
              <a:buNone/>
            </a:pPr>
            <a:endParaRPr lang="en-US" sz="2400" dirty="0">
              <a:ea typeface="Calibri"/>
              <a:cs typeface="Times New Roman"/>
            </a:endParaRPr>
          </a:p>
          <a:p>
            <a:pPr marL="0" marR="0" indent="0">
              <a:lnSpc>
                <a:spcPct val="200000"/>
              </a:lnSpc>
              <a:spcBef>
                <a:spcPts val="0"/>
              </a:spcBef>
              <a:spcAft>
                <a:spcPts val="800"/>
              </a:spcAft>
              <a:buNone/>
            </a:pPr>
            <a:endParaRPr lang="en-US" sz="2800" dirty="0">
              <a:ea typeface="Calibri"/>
              <a:cs typeface="Times New Roman"/>
            </a:endParaRPr>
          </a:p>
        </p:txBody>
      </p:sp>
    </p:spTree>
    <p:extLst>
      <p:ext uri="{BB962C8B-B14F-4D97-AF65-F5344CB8AC3E}">
        <p14:creationId xmlns:p14="http://schemas.microsoft.com/office/powerpoint/2010/main" val="406924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Importance of the research</a:t>
            </a:r>
            <a:endParaRPr lang="en-US" sz="4000" dirty="0">
              <a:ea typeface="Calibri"/>
              <a:cs typeface="Times New Roman"/>
            </a:endParaRPr>
          </a:p>
        </p:txBody>
      </p:sp>
      <p:sp>
        <p:nvSpPr>
          <p:cNvPr id="3" name="Content Placeholder 2"/>
          <p:cNvSpPr>
            <a:spLocks noGrp="1"/>
          </p:cNvSpPr>
          <p:nvPr>
            <p:ph idx="1"/>
          </p:nvPr>
        </p:nvSpPr>
        <p:spPr/>
        <p:txBody>
          <a:bodyPr>
            <a:normAutofit/>
          </a:bodyPr>
          <a:lstStyle/>
          <a:p>
            <a:pPr marL="0" marR="0" indent="457200">
              <a:lnSpc>
                <a:spcPct val="120000"/>
              </a:lnSpc>
              <a:spcBef>
                <a:spcPts val="0"/>
              </a:spcBef>
              <a:spcAft>
                <a:spcPts val="800"/>
              </a:spcAft>
            </a:pPr>
            <a:r>
              <a:rPr lang="en-US" dirty="0" smtClean="0">
                <a:effectLst/>
                <a:latin typeface="Times New Roman"/>
                <a:ea typeface="Calibri"/>
                <a:cs typeface="Times New Roman"/>
              </a:rPr>
              <a:t>This research is vital in eliminating adverse effects brought about by the use of social media and determine the proper way to reduce its detrimental impact on people and hence saving people from different mental problems.</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3844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200000"/>
              </a:lnSpc>
              <a:spcBef>
                <a:spcPts val="0"/>
              </a:spcBef>
              <a:spcAft>
                <a:spcPts val="800"/>
              </a:spcAft>
            </a:pPr>
            <a:r>
              <a:rPr lang="en-US" sz="3200" b="1" dirty="0" smtClean="0">
                <a:effectLst/>
                <a:latin typeface="Times New Roman" pitchFamily="18" charset="0"/>
                <a:ea typeface="Calibri"/>
                <a:cs typeface="Times New Roman" pitchFamily="18" charset="0"/>
              </a:rPr>
              <a:t>Previous research that supports this research</a:t>
            </a:r>
            <a:r>
              <a:rPr lang="en-US" sz="3200" dirty="0">
                <a:latin typeface="Times New Roman" pitchFamily="18" charset="0"/>
                <a:ea typeface="Calibri"/>
                <a:cs typeface="Times New Roman" pitchFamily="18" charset="0"/>
              </a:rPr>
              <a:t/>
            </a:r>
            <a:br>
              <a:rPr lang="en-US" sz="3200" dirty="0">
                <a:latin typeface="Times New Roman" pitchFamily="18" charset="0"/>
                <a:ea typeface="Calibri"/>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marR="0" indent="457200">
              <a:lnSpc>
                <a:spcPct val="110000"/>
              </a:lnSpc>
              <a:spcBef>
                <a:spcPts val="0"/>
              </a:spcBef>
              <a:spcAft>
                <a:spcPts val="800"/>
              </a:spcAft>
            </a:pPr>
            <a:r>
              <a:rPr lang="en-US" dirty="0" smtClean="0">
                <a:effectLst/>
                <a:latin typeface="Times New Roman"/>
                <a:ea typeface="Calibri"/>
                <a:cs typeface="Times New Roman"/>
              </a:rPr>
              <a:t>Many pieces of research have been conducted in determining the adverse effects of social media on people. A study conducted on how social media negatively affects student's concentration and poor performance at school strongly supports this research.</a:t>
            </a:r>
            <a:endParaRPr lang="en-US" sz="2800" dirty="0">
              <a:ea typeface="Calibri"/>
              <a:cs typeface="Times New Roman"/>
            </a:endParaRPr>
          </a:p>
        </p:txBody>
      </p:sp>
    </p:spTree>
    <p:extLst>
      <p:ext uri="{BB962C8B-B14F-4D97-AF65-F5344CB8AC3E}">
        <p14:creationId xmlns:p14="http://schemas.microsoft.com/office/powerpoint/2010/main" val="1093295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Ethical concerns in this research</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indent="457200">
              <a:lnSpc>
                <a:spcPct val="120000"/>
              </a:lnSpc>
              <a:spcBef>
                <a:spcPts val="0"/>
              </a:spcBef>
              <a:spcAft>
                <a:spcPts val="800"/>
              </a:spcAft>
            </a:pPr>
            <a:r>
              <a:rPr lang="en-US" dirty="0" smtClean="0">
                <a:effectLst/>
                <a:latin typeface="Times New Roman"/>
                <a:ea typeface="Calibri"/>
                <a:cs typeface="Times New Roman"/>
              </a:rPr>
              <a:t>Before conducting the research, a statement of consent will be read before to seek their approval in conducting the research. Every individual will be given the freedom to volunteer. Ethical issues will be maintained; this includes explaining to people involved in the study, the purpose of the research, and allowing only volunteers to take part in the survey.</a:t>
            </a:r>
            <a:endParaRPr lang="en-US" sz="2800" dirty="0">
              <a:ea typeface="Calibri"/>
              <a:cs typeface="Times New Roman"/>
            </a:endParaRPr>
          </a:p>
        </p:txBody>
      </p:sp>
    </p:spTree>
    <p:extLst>
      <p:ext uri="{BB962C8B-B14F-4D97-AF65-F5344CB8AC3E}">
        <p14:creationId xmlns:p14="http://schemas.microsoft.com/office/powerpoint/2010/main" val="262062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Research design</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marR="0" indent="457200">
              <a:spcBef>
                <a:spcPts val="0"/>
              </a:spcBef>
              <a:spcAft>
                <a:spcPts val="800"/>
              </a:spcAft>
            </a:pPr>
            <a:r>
              <a:rPr lang="en-US" sz="2400" dirty="0" smtClean="0">
                <a:effectLst/>
                <a:latin typeface="Times New Roman"/>
                <a:ea typeface="Calibri"/>
                <a:cs typeface="Times New Roman"/>
              </a:rPr>
              <a:t>The correlational research design will be used in this study. The relationship between social media and common mental disorders in people will be compared. To determine the extent of social media usage with people with common mental disorders.</a:t>
            </a:r>
            <a:endParaRPr lang="en-US" sz="2400" dirty="0">
              <a:ea typeface="Calibri"/>
              <a:cs typeface="Times New Roman"/>
            </a:endParaRPr>
          </a:p>
        </p:txBody>
      </p:sp>
    </p:spTree>
    <p:extLst>
      <p:ext uri="{BB962C8B-B14F-4D97-AF65-F5344CB8AC3E}">
        <p14:creationId xmlns:p14="http://schemas.microsoft.com/office/powerpoint/2010/main" val="236271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Participants</a:t>
            </a:r>
            <a:endParaRPr lang="en-US" sz="4000" dirty="0">
              <a:ea typeface="Calibri"/>
              <a:cs typeface="Times New Roman"/>
            </a:endParaRPr>
          </a:p>
        </p:txBody>
      </p:sp>
      <p:sp>
        <p:nvSpPr>
          <p:cNvPr id="3" name="Content Placeholder 2"/>
          <p:cNvSpPr>
            <a:spLocks noGrp="1"/>
          </p:cNvSpPr>
          <p:nvPr>
            <p:ph idx="1"/>
          </p:nvPr>
        </p:nvSpPr>
        <p:spPr/>
        <p:txBody>
          <a:bodyPr>
            <a:normAutofit/>
          </a:bodyPr>
          <a:lstStyle/>
          <a:p>
            <a:pPr marL="0" marR="0">
              <a:lnSpc>
                <a:spcPct val="120000"/>
              </a:lnSpc>
              <a:spcBef>
                <a:spcPts val="0"/>
              </a:spcBef>
              <a:spcAft>
                <a:spcPts val="800"/>
              </a:spcAft>
            </a:pPr>
            <a:r>
              <a:rPr lang="en-US" dirty="0" smtClean="0">
                <a:effectLst/>
                <a:latin typeface="Times New Roman"/>
                <a:ea typeface="Calibri"/>
                <a:cs typeface="Times New Roman"/>
              </a:rPr>
              <a:t>Adults of different cohorts will be selected in different regions. All recruited to participate in the study. They will be questioned concerning various issues and there extend of media usage. It is vital in determining the effects of social media on different mental disorders, which is common among adults.</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5891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Procedure</a:t>
            </a:r>
            <a:endParaRPr lang="en-US" sz="4000" dirty="0">
              <a:ea typeface="Calibri"/>
              <a:cs typeface="Times New Roman"/>
            </a:endParaRPr>
          </a:p>
        </p:txBody>
      </p:sp>
      <p:sp>
        <p:nvSpPr>
          <p:cNvPr id="3" name="Content Placeholder 2"/>
          <p:cNvSpPr>
            <a:spLocks noGrp="1"/>
          </p:cNvSpPr>
          <p:nvPr>
            <p:ph idx="1"/>
          </p:nvPr>
        </p:nvSpPr>
        <p:spPr/>
        <p:txBody>
          <a:bodyPr>
            <a:normAutofit fontScale="92500" lnSpcReduction="10000"/>
          </a:bodyPr>
          <a:lstStyle/>
          <a:p>
            <a:pPr marL="0" marR="0" indent="457200">
              <a:lnSpc>
                <a:spcPct val="120000"/>
              </a:lnSpc>
              <a:spcBef>
                <a:spcPts val="0"/>
              </a:spcBef>
              <a:spcAft>
                <a:spcPts val="800"/>
              </a:spcAft>
            </a:pPr>
            <a:r>
              <a:rPr lang="en-US" dirty="0" smtClean="0">
                <a:effectLst/>
                <a:latin typeface="Times New Roman"/>
                <a:ea typeface="Calibri"/>
                <a:cs typeface="Times New Roman"/>
              </a:rPr>
              <a:t>All selected individuals will assemble in a conventional place chosen. They will be recruited and taught essential procedures used in acquiring information. Each person will be asked the same questions but individually. The responses were written, and later the data will be analyzed to determine the extent of media usage concerning people's health.</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93517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Relevant aspects</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marR="0" indent="457200">
              <a:lnSpc>
                <a:spcPct val="120000"/>
              </a:lnSpc>
              <a:spcBef>
                <a:spcPts val="0"/>
              </a:spcBef>
              <a:spcAft>
                <a:spcPts val="800"/>
              </a:spcAft>
            </a:pPr>
            <a:r>
              <a:rPr lang="en-US" dirty="0" smtClean="0">
                <a:effectLst/>
                <a:latin typeface="Times New Roman"/>
                <a:ea typeface="Calibri"/>
                <a:cs typeface="Times New Roman"/>
              </a:rPr>
              <a:t>The study will focus on determining different problems faced by media users apart from getting common mental disorders such as depression and anxiety. This research will also help in moderation of media usage and advising people on proper ways of using social media to evade serious problems. Critical issues will be adequately analyzed, such as age, concerning a particular mental disorder.</a:t>
            </a:r>
            <a:endParaRPr lang="en-US" sz="2800" dirty="0">
              <a:ea typeface="Calibri"/>
              <a:cs typeface="Times New Roman"/>
            </a:endParaRPr>
          </a:p>
          <a:p>
            <a:endParaRPr lang="en-US" dirty="0"/>
          </a:p>
        </p:txBody>
      </p:sp>
    </p:spTree>
    <p:extLst>
      <p:ext uri="{BB962C8B-B14F-4D97-AF65-F5344CB8AC3E}">
        <p14:creationId xmlns:p14="http://schemas.microsoft.com/office/powerpoint/2010/main" val="120043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800"/>
              </a:spcAft>
            </a:pPr>
            <a:r>
              <a:rPr lang="en-US" b="1" dirty="0" smtClean="0">
                <a:effectLst/>
                <a:latin typeface="Times New Roman"/>
                <a:ea typeface="Calibri"/>
                <a:cs typeface="Times New Roman"/>
              </a:rPr>
              <a:t>References</a:t>
            </a:r>
            <a:r>
              <a:rPr lang="en-US" sz="4000" dirty="0">
                <a:ea typeface="Calibri"/>
                <a:cs typeface="Times New Roman"/>
              </a:rPr>
              <a:t/>
            </a:r>
            <a:br>
              <a:rPr lang="en-US" sz="4000" dirty="0">
                <a:ea typeface="Calibri"/>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marR="0">
              <a:lnSpc>
                <a:spcPct val="120000"/>
              </a:lnSpc>
              <a:spcBef>
                <a:spcPts val="0"/>
              </a:spcBef>
              <a:spcAft>
                <a:spcPts val="800"/>
              </a:spcAft>
            </a:pPr>
            <a:r>
              <a:rPr lang="en-US" dirty="0" err="1" smtClean="0">
                <a:effectLst/>
                <a:latin typeface="Times New Roman"/>
                <a:ea typeface="Calibri"/>
                <a:cs typeface="Times New Roman"/>
              </a:rPr>
              <a:t>Maulik</a:t>
            </a:r>
            <a:r>
              <a:rPr lang="en-US" dirty="0" smtClean="0">
                <a:effectLst/>
                <a:latin typeface="Times New Roman"/>
                <a:ea typeface="Calibri"/>
                <a:cs typeface="Times New Roman"/>
              </a:rPr>
              <a:t>, P. K., Eaton, W. W., &amp; Bradshaw, C. P. (2010). The effect of social networks and social support on common mental disorders following specific life events. </a:t>
            </a:r>
            <a:r>
              <a:rPr lang="en-US" i="1" dirty="0" err="1" smtClean="0">
                <a:effectLst/>
                <a:latin typeface="Times New Roman"/>
                <a:ea typeface="Calibri"/>
                <a:cs typeface="Times New Roman"/>
              </a:rPr>
              <a:t>Acta</a:t>
            </a:r>
            <a:r>
              <a:rPr lang="en-US" i="1" dirty="0" smtClean="0">
                <a:effectLst/>
                <a:latin typeface="Times New Roman"/>
                <a:ea typeface="Calibri"/>
                <a:cs typeface="Times New Roman"/>
              </a:rPr>
              <a:t> </a:t>
            </a:r>
            <a:r>
              <a:rPr lang="en-US" i="1" dirty="0" err="1" smtClean="0">
                <a:effectLst/>
                <a:latin typeface="Times New Roman"/>
                <a:ea typeface="Calibri"/>
                <a:cs typeface="Times New Roman"/>
              </a:rPr>
              <a:t>Psychiatrica</a:t>
            </a:r>
            <a:r>
              <a:rPr lang="en-US" i="1" dirty="0" smtClean="0">
                <a:effectLst/>
                <a:latin typeface="Times New Roman"/>
                <a:ea typeface="Calibri"/>
                <a:cs typeface="Times New Roman"/>
              </a:rPr>
              <a:t> </a:t>
            </a:r>
            <a:r>
              <a:rPr lang="en-US" i="1" dirty="0" err="1" smtClean="0">
                <a:effectLst/>
                <a:latin typeface="Times New Roman"/>
                <a:ea typeface="Calibri"/>
                <a:cs typeface="Times New Roman"/>
              </a:rPr>
              <a:t>Scandinavica</a:t>
            </a:r>
            <a:r>
              <a:rPr lang="en-US" dirty="0" smtClean="0">
                <a:effectLst/>
                <a:latin typeface="Times New Roman"/>
                <a:ea typeface="Calibri"/>
                <a:cs typeface="Times New Roman"/>
              </a:rPr>
              <a:t>, </a:t>
            </a:r>
            <a:r>
              <a:rPr lang="en-US" i="1" dirty="0" smtClean="0">
                <a:effectLst/>
                <a:latin typeface="Times New Roman"/>
                <a:ea typeface="Calibri"/>
                <a:cs typeface="Times New Roman"/>
              </a:rPr>
              <a:t>122</a:t>
            </a:r>
            <a:r>
              <a:rPr lang="en-US" dirty="0" smtClean="0">
                <a:effectLst/>
                <a:latin typeface="Times New Roman"/>
                <a:ea typeface="Calibri"/>
                <a:cs typeface="Times New Roman"/>
              </a:rPr>
              <a:t>(2), 118-128.</a:t>
            </a:r>
            <a:endParaRPr lang="en-US" sz="2800" dirty="0">
              <a:ea typeface="Calibri"/>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8307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625</Words>
  <Application>Microsoft Office PowerPoint</Application>
  <PresentationFormat>On-screen Show (4:3)</PresentationFormat>
  <Paragraphs>27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Research Proposal Presentation</vt:lpstr>
      <vt:lpstr>Dependent variable </vt:lpstr>
      <vt:lpstr>Constant variable </vt:lpstr>
      <vt:lpstr>Importance of the research</vt:lpstr>
      <vt:lpstr>Previous research that supports this research </vt:lpstr>
      <vt:lpstr>Ethical concerns in this research </vt:lpstr>
      <vt:lpstr>Research design </vt:lpstr>
      <vt:lpstr>Participants</vt:lpstr>
      <vt:lpstr>Procedure</vt:lpstr>
      <vt:lpstr>Relevant aspects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14</cp:revision>
  <dcterms:created xsi:type="dcterms:W3CDTF">2020-04-25T15:14:54Z</dcterms:created>
  <dcterms:modified xsi:type="dcterms:W3CDTF">2020-04-25T21:06:40Z</dcterms:modified>
</cp:coreProperties>
</file>